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3" r:id="rId1"/>
  </p:sldMasterIdLst>
  <p:notesMasterIdLst>
    <p:notesMasterId r:id="rId13"/>
  </p:notesMasterIdLst>
  <p:handoutMasterIdLst>
    <p:handoutMasterId r:id="rId14"/>
  </p:handoutMasterIdLst>
  <p:sldIdLst>
    <p:sldId id="275" r:id="rId2"/>
    <p:sldId id="293" r:id="rId3"/>
    <p:sldId id="286" r:id="rId4"/>
    <p:sldId id="291" r:id="rId5"/>
    <p:sldId id="287" r:id="rId6"/>
    <p:sldId id="288" r:id="rId7"/>
    <p:sldId id="289" r:id="rId8"/>
    <p:sldId id="290" r:id="rId9"/>
    <p:sldId id="285" r:id="rId10"/>
    <p:sldId id="294" r:id="rId11"/>
    <p:sldId id="28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jay Seshan" initials="SS" lastIdx="1" clrIdx="0">
    <p:extLst>
      <p:ext uri="{19B8F6BF-5375-455C-9EA6-DF929625EA0E}">
        <p15:presenceInfo xmlns:p15="http://schemas.microsoft.com/office/powerpoint/2012/main" userId="76a5d516ed59655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AE9F"/>
    <a:srgbClr val="FF9732"/>
    <a:srgbClr val="FFD500"/>
    <a:srgbClr val="1BCFE9"/>
    <a:srgbClr val="13B09B"/>
    <a:srgbClr val="0290F8"/>
    <a:srgbClr val="FE59D0"/>
    <a:srgbClr val="F55455"/>
    <a:srgbClr val="02B64E"/>
    <a:srgbClr val="FFB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45"/>
    <p:restoredTop sz="94613"/>
  </p:normalViewPr>
  <p:slideViewPr>
    <p:cSldViewPr snapToGrid="0" snapToObjects="1">
      <p:cViewPr varScale="1">
        <p:scale>
          <a:sx n="131" d="100"/>
          <a:sy n="131" d="100"/>
        </p:scale>
        <p:origin x="894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40048-1E4D-CD41-AC49-0750EB72586B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592D1-055B-824F-99E1-F69F9F11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48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484CF-5098-F24E-8881-583515D5C406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67714-547E-8A4E-AE1C-9E3378A83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7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241" y="2579003"/>
            <a:ext cx="8787652" cy="24685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754" y="2676578"/>
            <a:ext cx="58158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6712" y="4176248"/>
            <a:ext cx="5741894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rgbClr val="0EAE9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By Sanjay and Arvind Seshan</a:t>
            </a:r>
          </a:p>
        </p:txBody>
      </p:sp>
      <p:sp>
        <p:nvSpPr>
          <p:cNvPr id="8" name="Subtitle 1">
            <a:extLst>
              <a:ext uri="{FF2B5EF4-FFF2-40B4-BE49-F238E27FC236}">
                <a16:creationId xmlns:a16="http://schemas.microsoft.com/office/drawing/2014/main" id="{227F28FB-346D-45F5-A52C-A1B7DBC13191}"/>
              </a:ext>
            </a:extLst>
          </p:cNvPr>
          <p:cNvSpPr txBox="1">
            <a:spLocks/>
          </p:cNvSpPr>
          <p:nvPr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/>
              <a:t>PRIME LESSONS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13C618-BE4E-4AD7-9CD9-0AB9F17BD5D4}"/>
              </a:ext>
            </a:extLst>
          </p:cNvPr>
          <p:cNvSpPr txBox="1"/>
          <p:nvPr/>
        </p:nvSpPr>
        <p:spPr>
          <a:xfrm>
            <a:off x="6331000" y="685891"/>
            <a:ext cx="2440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/>
              <a:t>By the Makers of EV3Lessons</a:t>
            </a:r>
          </a:p>
        </p:txBody>
      </p:sp>
      <p:pic>
        <p:nvPicPr>
          <p:cNvPr id="18" name="Picture 1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69DF8FC2-9ED1-BB44-8E96-5B069F6C6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649" y="993668"/>
            <a:ext cx="1158461" cy="1158461"/>
          </a:xfrm>
          <a:prstGeom prst="rect">
            <a:avLst/>
          </a:prstGeom>
        </p:spPr>
      </p:pic>
      <p:pic>
        <p:nvPicPr>
          <p:cNvPr id="19" name="Picture 18" descr="Shape, square&#10;&#10;Description automatically generated">
            <a:extLst>
              <a:ext uri="{FF2B5EF4-FFF2-40B4-BE49-F238E27FC236}">
                <a16:creationId xmlns:a16="http://schemas.microsoft.com/office/drawing/2014/main" id="{2D46D815-081F-064A-AFA6-098A6E7A3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647" y="993669"/>
            <a:ext cx="1158461" cy="1158461"/>
          </a:xfrm>
          <a:prstGeom prst="rect">
            <a:avLst/>
          </a:prstGeom>
        </p:spPr>
      </p:pic>
      <p:sp>
        <p:nvSpPr>
          <p:cNvPr id="9" name="Subtitle 1">
            <a:extLst>
              <a:ext uri="{FF2B5EF4-FFF2-40B4-BE49-F238E27FC236}">
                <a16:creationId xmlns:a16="http://schemas.microsoft.com/office/drawing/2014/main" id="{5F0DB5FA-BC67-954B-8491-3E9550079128}"/>
              </a:ext>
            </a:extLst>
          </p:cNvPr>
          <p:cNvSpPr txBox="1">
            <a:spLocks/>
          </p:cNvSpPr>
          <p:nvPr userDrawn="1"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/>
              <a:t>PRIME LESSONS</a:t>
            </a:r>
          </a:p>
        </p:txBody>
      </p:sp>
    </p:spTree>
    <p:extLst>
      <p:ext uri="{BB962C8B-B14F-4D97-AF65-F5344CB8AC3E}">
        <p14:creationId xmlns:p14="http://schemas.microsoft.com/office/powerpoint/2010/main" val="403891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34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686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3A7F9C-E99E-44C1-89A0-A6ED28ADCEF0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762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82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068E05-BA91-41C0-82CA-8F2AD35C67E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7953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25C0E0-87AD-4A9A-8CC2-D51E549C54AC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518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88" y="1140006"/>
            <a:ext cx="8831580" cy="5082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36372" y="631650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9C872A-C57F-4B1F-AFD0-FDF125C3C485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790FDE8-A310-E548-B94E-B7A1F2428AE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4462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F621E0-AEE7-4799-81EB-EB99ED60C8DF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40FAB25-E17C-4189-8846-137BC28A1EB3}"/>
              </a:ext>
            </a:extLst>
          </p:cNvPr>
          <p:cNvSpPr txBox="1">
            <a:spLocks/>
          </p:cNvSpPr>
          <p:nvPr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F49CD0-A4E1-7E4E-B7F5-8AE0447FD6A4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D321A34-0905-DD4E-8E19-6B4A14D3EB01}"/>
              </a:ext>
            </a:extLst>
          </p:cNvPr>
          <p:cNvSpPr txBox="1">
            <a:spLocks/>
          </p:cNvSpPr>
          <p:nvPr userDrawn="1"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270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3A7F9C-E99E-44C1-89A0-A6ED28ADCEF0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1BC84A2-B626-9146-BD36-CC9577AA5DFD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C477FFC-AADA-A84B-8CE6-DE6556A365C5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648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81D9B7-F824-964C-A954-165CF548838B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107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068E05-BA91-41C0-82CA-8F2AD35C67E8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3FEEAE-BEA1-9741-A4E6-D358D4D841C0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A16426C-3C08-884D-A137-BD1381C62272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240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25C0E0-87AD-4A9A-8CC2-D51E549C54AC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412364-55E0-0547-913C-E0F1C8EB0A90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163243-4291-E84B-AAD8-E32B615FC43B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673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2020 Prime Lessons (primelessons.org) CC-BY-NC-SA.  (Last edit: 12/14/2020)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593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7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3289" y="270616"/>
            <a:ext cx="8834991" cy="697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289" y="1059264"/>
            <a:ext cx="8834991" cy="4823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3290" y="111873"/>
            <a:ext cx="2926080" cy="10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52201" y="111873"/>
            <a:ext cx="2926080" cy="108000"/>
          </a:xfrm>
          <a:prstGeom prst="rect">
            <a:avLst/>
          </a:prstGeom>
          <a:solidFill>
            <a:srgbClr val="0EAE9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097745" y="111873"/>
            <a:ext cx="2926080" cy="108000"/>
          </a:xfrm>
          <a:prstGeom prst="rect">
            <a:avLst/>
          </a:prstGeom>
          <a:solidFill>
            <a:srgbClr val="FFD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010EC07-0A4A-4C6A-950D-55707B6C7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409" y="6266485"/>
            <a:ext cx="759983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C4CC031-9FAD-457B-A616-9F45DA2D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BBD74847-7BE4-4E4D-8159-51DF7B93C61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AF90A68-628C-4E8F-BCF5-404070DD47EC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7549D1-23EE-464C-94B2-996EB2542D9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999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65" r:id="rId12"/>
    <p:sldLayoutId id="2147483766" r:id="rId13"/>
    <p:sldLayoutId id="2147483767" r:id="rId14"/>
    <p:sldLayoutId id="2147483768" r:id="rId15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-www-live-s.legocdn.com/sc/media/files/support/spike-prime/le_spike_prime_set_element_overview_classroom_poster_18x24inch-a7ecd36fbf6d15fd4c7617f4cb882531.pdf" TargetMode="External"/><Relationship Id="rId2" Type="http://schemas.openxmlformats.org/officeDocument/2006/relationships/hyperlink" Target="https://www.lego.com/en-us/service/replacementpar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-www-live-s.legocdn.com/sc/media/files/support/spike-prime/le_spike_prime_expansion_set_element_overview_classroom_poster_18x24inch-1ffffebb088c5875820d767462b0a1d3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www.primelesson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BC3E9-07DB-4552-A942-72E53C7F1D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Constructii ușoare cu </a:t>
            </a:r>
            <a:r>
              <a:rPr lang="en-US" dirty="0"/>
              <a:t>Spike prime And ROBOT INVENTOR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1BF9D1-6614-46BD-A5B9-F242E4ED39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SANJAY AND ARVIND SESHAN</a:t>
            </a:r>
          </a:p>
        </p:txBody>
      </p:sp>
    </p:spTree>
    <p:extLst>
      <p:ext uri="{BB962C8B-B14F-4D97-AF65-F5344CB8AC3E}">
        <p14:creationId xmlns:p14="http://schemas.microsoft.com/office/powerpoint/2010/main" val="4091814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7388-74A9-4935-86E0-9BBF25ED6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 unde pot cumpăra aceste elemente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84D87-85D6-425E-B18C-0C66877DF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Piese </a:t>
            </a:r>
            <a:r>
              <a:rPr lang="en-US" dirty="0"/>
              <a:t>LEGO Parts: </a:t>
            </a:r>
            <a:r>
              <a:rPr lang="es-419" dirty="0">
                <a:hlinkClick r:id="rId2"/>
              </a:rPr>
              <a:t>https://www.lego.com/en-us/service/replacementparts</a:t>
            </a:r>
            <a:endParaRPr lang="es-419" dirty="0"/>
          </a:p>
          <a:p>
            <a:r>
              <a:rPr lang="ro-RO" dirty="0"/>
              <a:t>Set </a:t>
            </a:r>
            <a:r>
              <a:rPr lang="es-419" dirty="0"/>
              <a:t>SPIKE Prime Set – 45678</a:t>
            </a:r>
          </a:p>
          <a:p>
            <a:pPr lvl="1"/>
            <a:r>
              <a:rPr lang="en-US" dirty="0"/>
              <a:t>Inventory: </a:t>
            </a:r>
            <a:r>
              <a:rPr lang="es-419" dirty="0">
                <a:hlinkClick r:id="rId3"/>
              </a:rPr>
              <a:t>https://le-www-live-s.legocdn.com/sc/media/files/support/spike-prime/le_spike_prime_set_element_overview_classroom_poster_18x24inch-a7ecd36fbf6d15fd4c7617f4cb882531.pdf</a:t>
            </a:r>
            <a:endParaRPr lang="es-419" dirty="0"/>
          </a:p>
          <a:p>
            <a:r>
              <a:rPr lang="ro-RO" dirty="0"/>
              <a:t>Extensie </a:t>
            </a:r>
            <a:r>
              <a:rPr lang="en-US" dirty="0"/>
              <a:t>SPIKE Prime – 45680</a:t>
            </a:r>
          </a:p>
          <a:p>
            <a:pPr lvl="1"/>
            <a:r>
              <a:rPr lang="en-US" dirty="0"/>
              <a:t>Inventory:</a:t>
            </a:r>
            <a:r>
              <a:rPr lang="es-419" dirty="0"/>
              <a:t> </a:t>
            </a:r>
            <a:r>
              <a:rPr lang="es-419" dirty="0">
                <a:hlinkClick r:id="rId4"/>
              </a:rPr>
              <a:t>https://le-www-live-s.legocdn.com/sc/media/files/support/spike-prime/le_spike_prime_expansion_set_element_overview_classroom_poster_18x24inch-1ffffebb088c5875820d767462b0a1d3.pdf</a:t>
            </a:r>
            <a:endParaRPr lang="es-419" dirty="0"/>
          </a:p>
          <a:p>
            <a:r>
              <a:rPr lang="es-419" dirty="0"/>
              <a:t>MINDSTORMS Robot Inventor – 51515</a:t>
            </a:r>
          </a:p>
          <a:p>
            <a:pPr lvl="1"/>
            <a:r>
              <a:rPr lang="es-419" dirty="0"/>
              <a:t>Inventory: https://brickset.com/inventories/51515-1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D51E65-EDB1-4148-A5E8-BE2DAD615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675D-FACA-4FB3-80A3-8FF9D5B21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34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7983"/>
            <a:ext cx="8245474" cy="1145345"/>
          </a:xfrm>
        </p:spPr>
        <p:txBody>
          <a:bodyPr>
            <a:normAutofit fontScale="92500" lnSpcReduction="20000"/>
          </a:bodyPr>
          <a:lstStyle/>
          <a:p>
            <a:r>
              <a:rPr lang="ro-RO" sz="1600" dirty="0"/>
              <a:t>Această lecție de SPIKE Prime a fost realizată de </a:t>
            </a:r>
            <a:r>
              <a:rPr lang="en-US" sz="1600" dirty="0"/>
              <a:t>Sanjay </a:t>
            </a:r>
            <a:r>
              <a:rPr lang="en-US" sz="1600" dirty="0" err="1"/>
              <a:t>Seshan</a:t>
            </a:r>
            <a:r>
              <a:rPr lang="en-US" sz="1600" dirty="0"/>
              <a:t> </a:t>
            </a:r>
            <a:r>
              <a:rPr lang="ro-RO" sz="1600" dirty="0"/>
              <a:t>și</a:t>
            </a:r>
            <a:r>
              <a:rPr lang="en-US" sz="1600" dirty="0"/>
              <a:t> Arvind </a:t>
            </a:r>
            <a:r>
              <a:rPr lang="en-US" sz="1600" dirty="0" err="1"/>
              <a:t>Seshan</a:t>
            </a:r>
            <a:r>
              <a:rPr lang="ro-RO" sz="1600" dirty="0"/>
              <a:t>.</a:t>
            </a:r>
          </a:p>
          <a:p>
            <a:r>
              <a:rPr lang="ro-RO" sz="1600" dirty="0"/>
              <a:t>Mai multe lecții sunt disponibile pe </a:t>
            </a:r>
            <a:r>
              <a:rPr lang="en-US" sz="1600" dirty="0">
                <a:hlinkClick r:id="rId2"/>
              </a:rPr>
              <a:t>www.primelessons.org</a:t>
            </a:r>
            <a:endParaRPr lang="ro-RO" sz="1600" dirty="0"/>
          </a:p>
          <a:p>
            <a:r>
              <a:rPr lang="ro-RO" sz="1600" dirty="0"/>
              <a:t>Această lecție a fost tradusă în limba romană de echipa de robotică FTC – ROSOPHIA #21455 RO20</a:t>
            </a: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39919-47A8-43E0-85A2-F648492C2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75029" y="5862802"/>
            <a:ext cx="7734052" cy="369332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Creative Commons Attribution-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NonCommercial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ShareAlike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 4.0 International License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5" descr="Creative Commons Licens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510" y="5253616"/>
            <a:ext cx="1479091" cy="52104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129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5A2B-92C0-4082-B59B-C6E2DBF07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Factorul - forma pătrată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FFB47-1B77-4415-9FEF-1275B8DE5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8851752" cy="5082601"/>
          </a:xfrm>
        </p:spPr>
        <p:txBody>
          <a:bodyPr/>
          <a:lstStyle/>
          <a:p>
            <a:r>
              <a:rPr lang="en-US" dirty="0"/>
              <a:t>Hub</a:t>
            </a:r>
            <a:r>
              <a:rPr lang="ro-RO"/>
              <a:t>-ul</a:t>
            </a:r>
            <a:r>
              <a:rPr lang="en-US"/>
              <a:t>, </a:t>
            </a:r>
            <a:r>
              <a:rPr lang="en-US" dirty="0"/>
              <a:t>moto</a:t>
            </a:r>
            <a:r>
              <a:rPr lang="ro-RO" dirty="0"/>
              <a:t>a</a:t>
            </a:r>
            <a:r>
              <a:rPr lang="en-US" dirty="0"/>
              <a:t>r</a:t>
            </a:r>
            <a:r>
              <a:rPr lang="ro-RO" dirty="0"/>
              <a:t>ele și senzorii au formă pătrată și au găuri pentru pini Lego Te</a:t>
            </a:r>
            <a:r>
              <a:rPr lang="en-US" dirty="0" err="1"/>
              <a:t>chnic</a:t>
            </a:r>
            <a:r>
              <a:rPr lang="en-US" dirty="0"/>
              <a:t> </a:t>
            </a:r>
            <a:r>
              <a:rPr lang="ro-RO" dirty="0"/>
              <a:t>pe toate părțile</a:t>
            </a:r>
            <a:r>
              <a:rPr lang="en-US" dirty="0"/>
              <a:t>. </a:t>
            </a:r>
            <a:r>
              <a:rPr lang="ro-RO" dirty="0"/>
              <a:t> Acestea pot fi mai ușor introduse în construcție indiferent dacaă folosești </a:t>
            </a:r>
            <a:r>
              <a:rPr lang="en-US" dirty="0"/>
              <a:t>SPIKE Prime </a:t>
            </a:r>
            <a:r>
              <a:rPr lang="ro-RO" dirty="0"/>
              <a:t>sau</a:t>
            </a:r>
            <a:r>
              <a:rPr lang="en-US" dirty="0"/>
              <a:t> Robot Inventor.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9B8BBD-ADCA-478E-B5AE-DCC71CC23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BEF9B5-9C42-4EA6-84D7-7AD9F08E5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2</a:t>
            </a:fld>
            <a:endParaRPr lang="en-US"/>
          </a:p>
        </p:txBody>
      </p:sp>
      <p:pic>
        <p:nvPicPr>
          <p:cNvPr id="12" name="Picture 11" descr="A close up of a toy&#10;&#10;Description automatically generated">
            <a:extLst>
              <a:ext uri="{FF2B5EF4-FFF2-40B4-BE49-F238E27FC236}">
                <a16:creationId xmlns:a16="http://schemas.microsoft.com/office/drawing/2014/main" id="{B2620AB9-7965-47C7-A5C7-8FE5388EB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66" y="2864431"/>
            <a:ext cx="4486121" cy="2523443"/>
          </a:xfrm>
          <a:prstGeom prst="rect">
            <a:avLst/>
          </a:prstGeom>
        </p:spPr>
      </p:pic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B29CE802-C6DB-EB41-BA1F-EB3E4FC6D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00" y="2116282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982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3138-1CE2-4008-9BB2-50CB7CD2C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Cadrele technic </a:t>
            </a:r>
            <a:r>
              <a:rPr lang="en-US" dirty="0"/>
              <a:t>(</a:t>
            </a:r>
            <a:r>
              <a:rPr lang="es-419" dirty="0"/>
              <a:t>39794 </a:t>
            </a:r>
            <a:r>
              <a:rPr lang="ro-RO" dirty="0"/>
              <a:t>și</a:t>
            </a:r>
            <a:r>
              <a:rPr lang="es-419" dirty="0"/>
              <a:t> 39790)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87EE3E-CF34-495C-B46B-8C44EA8DF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AA23D-827F-4F55-90FC-B313CF8CD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3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95F65BE-C4D9-4FBE-86A8-E917097881CA}"/>
              </a:ext>
            </a:extLst>
          </p:cNvPr>
          <p:cNvSpPr txBox="1">
            <a:spLocks/>
          </p:cNvSpPr>
          <p:nvPr/>
        </p:nvSpPr>
        <p:spPr>
          <a:xfrm>
            <a:off x="155088" y="1140006"/>
            <a:ext cx="8746864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Cadrele </a:t>
            </a:r>
            <a:r>
              <a:rPr lang="en-US" dirty="0"/>
              <a:t>Technic </a:t>
            </a:r>
            <a:r>
              <a:rPr lang="ro-RO" dirty="0"/>
              <a:t>mari îți permit să faci construcții mai robuste, mai rapid.</a:t>
            </a:r>
            <a:endParaRPr lang="en-US" dirty="0"/>
          </a:p>
          <a:p>
            <a:r>
              <a:rPr lang="ro-RO" dirty="0"/>
              <a:t>Dimensiuni noi</a:t>
            </a:r>
            <a:r>
              <a:rPr lang="en-US" dirty="0"/>
              <a:t>:  11 X 7 and 15 X 11</a:t>
            </a:r>
          </a:p>
          <a:p>
            <a:r>
              <a:rPr lang="ro-RO" dirty="0"/>
              <a:t>Sunt disponibile în m</a:t>
            </a:r>
            <a:r>
              <a:rPr lang="en-US" dirty="0" err="1"/>
              <a:t>agenta</a:t>
            </a:r>
            <a:r>
              <a:rPr lang="en-US" dirty="0"/>
              <a:t> </a:t>
            </a:r>
            <a:r>
              <a:rPr lang="ro-RO" dirty="0"/>
              <a:t>și</a:t>
            </a:r>
            <a:r>
              <a:rPr lang="en-US" dirty="0"/>
              <a:t> </a:t>
            </a:r>
            <a:r>
              <a:rPr lang="ro-RO" dirty="0"/>
              <a:t>blue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/>
              <a:t>n SPIKE Prime, </a:t>
            </a:r>
            <a:r>
              <a:rPr lang="ro-RO" dirty="0"/>
              <a:t>și negru î</a:t>
            </a:r>
            <a:r>
              <a:rPr lang="en-US" dirty="0"/>
              <a:t>n Robot Inventor</a:t>
            </a:r>
          </a:p>
        </p:txBody>
      </p:sp>
      <p:pic>
        <p:nvPicPr>
          <p:cNvPr id="12" name="Picture 11" descr="A picture containing table, sitting, cake, remote&#10;&#10;Description automatically generated">
            <a:extLst>
              <a:ext uri="{FF2B5EF4-FFF2-40B4-BE49-F238E27FC236}">
                <a16:creationId xmlns:a16="http://schemas.microsoft.com/office/drawing/2014/main" id="{F94A601A-4917-4B4C-B15A-634698357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52" y="2369676"/>
            <a:ext cx="5952565" cy="3348318"/>
          </a:xfrm>
          <a:prstGeom prst="rect">
            <a:avLst/>
          </a:prstGeom>
        </p:spPr>
      </p:pic>
      <p:pic>
        <p:nvPicPr>
          <p:cNvPr id="14" name="Content Placeholder 13" descr="A picture containing text&#10;&#10;Description automatically generated">
            <a:extLst>
              <a:ext uri="{FF2B5EF4-FFF2-40B4-BE49-F238E27FC236}">
                <a16:creationId xmlns:a16="http://schemas.microsoft.com/office/drawing/2014/main" id="{3EF3B7CF-039D-7049-8732-AD654757A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58994" y="2669994"/>
            <a:ext cx="4064000" cy="3048000"/>
          </a:xfrm>
        </p:spPr>
      </p:pic>
    </p:spTree>
    <p:extLst>
      <p:ext uri="{BB962C8B-B14F-4D97-AF65-F5344CB8AC3E}">
        <p14:creationId xmlns:p14="http://schemas.microsoft.com/office/powerpoint/2010/main" val="3183662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B5A9B-DBD6-4218-8E3C-2AA8BFFE1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Biscuit (</a:t>
            </a:r>
            <a:r>
              <a:rPr lang="es-419" dirty="0"/>
              <a:t>39793)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59C663E-8D94-4D8C-9177-EF6F2C6F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8272" y="1140006"/>
            <a:ext cx="5548396" cy="5082601"/>
          </a:xfrm>
        </p:spPr>
        <p:txBody>
          <a:bodyPr/>
          <a:lstStyle/>
          <a:p>
            <a:r>
              <a:rPr lang="ro-RO" dirty="0"/>
              <a:t>Acest element  Technic</a:t>
            </a:r>
            <a:r>
              <a:rPr lang="en-US" dirty="0"/>
              <a:t> 3X3 </a:t>
            </a:r>
            <a:r>
              <a:rPr lang="ro-RO" dirty="0"/>
              <a:t> face mai ușoară schimbarea de direcție când construiești.</a:t>
            </a:r>
            <a:r>
              <a:rPr lang="en-US" dirty="0"/>
              <a:t> </a:t>
            </a:r>
            <a:r>
              <a:rPr lang="ro-RO" dirty="0"/>
              <a:t>Elementele sunt disponibile în ambele și </a:t>
            </a:r>
            <a:r>
              <a:rPr lang="en-US" dirty="0"/>
              <a:t>SPIKE Prime </a:t>
            </a:r>
            <a:r>
              <a:rPr lang="ro-RO" dirty="0"/>
              <a:t>și</a:t>
            </a:r>
            <a:r>
              <a:rPr lang="en-US" dirty="0"/>
              <a:t> Robot Inventor, </a:t>
            </a:r>
            <a:r>
              <a:rPr lang="ro-RO" dirty="0"/>
              <a:t>dar în culori diferite.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E282DD-385B-4720-A849-12B45D9DC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FF12BD-AC76-4093-9455-A9219FEF0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4</a:t>
            </a:fld>
            <a:endParaRPr lang="en-US"/>
          </a:p>
        </p:txBody>
      </p:sp>
      <p:pic>
        <p:nvPicPr>
          <p:cNvPr id="15" name="Picture 14" descr="A close up of a toy&#10;&#10;Description automatically generated">
            <a:extLst>
              <a:ext uri="{FF2B5EF4-FFF2-40B4-BE49-F238E27FC236}">
                <a16:creationId xmlns:a16="http://schemas.microsoft.com/office/drawing/2014/main" id="{F9A9ADF7-9419-4F9B-AD2C-897CC28828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85" t="21460" r="25170" b="9346"/>
          <a:stretch/>
        </p:blipFill>
        <p:spPr>
          <a:xfrm>
            <a:off x="603126" y="2429435"/>
            <a:ext cx="2570416" cy="1999130"/>
          </a:xfrm>
          <a:prstGeom prst="rect">
            <a:avLst/>
          </a:prstGeom>
        </p:spPr>
      </p:pic>
      <p:pic>
        <p:nvPicPr>
          <p:cNvPr id="6" name="Picture 5" descr="A picture containing remote, toy&#10;&#10;Description automatically generated">
            <a:extLst>
              <a:ext uri="{FF2B5EF4-FFF2-40B4-BE49-F238E27FC236}">
                <a16:creationId xmlns:a16="http://schemas.microsoft.com/office/drawing/2014/main" id="{0760420E-E340-8C44-BB3F-2161D2858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271" y="1978343"/>
            <a:ext cx="5548396" cy="416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38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9E3B0-C62F-40BD-BE36-213AAEE16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BALL and CASTOR (</a:t>
            </a:r>
            <a:r>
              <a:rPr lang="es-419" dirty="0"/>
              <a:t>39370 and 52629)</a:t>
            </a:r>
            <a:endParaRPr lang="en-US" dirty="0"/>
          </a:p>
        </p:txBody>
      </p:sp>
      <p:pic>
        <p:nvPicPr>
          <p:cNvPr id="11" name="Content Placeholder 10" descr="A picture containing clock&#10;&#10;Description automatically generated">
            <a:extLst>
              <a:ext uri="{FF2B5EF4-FFF2-40B4-BE49-F238E27FC236}">
                <a16:creationId xmlns:a16="http://schemas.microsoft.com/office/drawing/2014/main" id="{61079407-8735-4265-BAF3-58DA7749B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3714" t="13068" r="26680" b="71681"/>
          <a:stretch/>
        </p:blipFill>
        <p:spPr>
          <a:xfrm>
            <a:off x="6187008" y="1045681"/>
            <a:ext cx="2561664" cy="228751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B91D4-0168-43BA-BEBF-B4F8EF63E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D7A206-7D2E-4B1D-9262-4FA8F2B78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5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D6F24DD-BCDE-4C4A-9EDC-A47DD1F81640}"/>
              </a:ext>
            </a:extLst>
          </p:cNvPr>
          <p:cNvSpPr txBox="1">
            <a:spLocks/>
          </p:cNvSpPr>
          <p:nvPr/>
        </p:nvSpPr>
        <p:spPr>
          <a:xfrm>
            <a:off x="155087" y="1140006"/>
            <a:ext cx="6345104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Bila de plastic ușoară încastrată în cadru este doar în setul </a:t>
            </a:r>
            <a:r>
              <a:rPr lang="en-US" dirty="0"/>
              <a:t>PIKE Prime</a:t>
            </a:r>
          </a:p>
          <a:p>
            <a:r>
              <a:rPr lang="ro-RO" dirty="0"/>
              <a:t>Bila nu ruginește.</a:t>
            </a:r>
            <a:endParaRPr lang="en-US" dirty="0"/>
          </a:p>
          <a:p>
            <a:r>
              <a:rPr lang="ro-RO" dirty="0"/>
              <a:t>Spre deosebire de bila din</a:t>
            </a:r>
            <a:r>
              <a:rPr lang="en-US" dirty="0"/>
              <a:t> EV3</a:t>
            </a:r>
            <a:r>
              <a:rPr lang="ro-RO" dirty="0"/>
              <a:t> și cadru</a:t>
            </a:r>
            <a:r>
              <a:rPr lang="en-US" dirty="0"/>
              <a:t>, </a:t>
            </a:r>
            <a:r>
              <a:rPr lang="ro-RO" dirty="0"/>
              <a:t>nu există nici o gaură deasupra prin care bila să poată fi împinsă afară.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o-RO" dirty="0"/>
              <a:t>Pentru a scoate bila</a:t>
            </a:r>
            <a:r>
              <a:rPr lang="en-US" dirty="0"/>
              <a:t>, </a:t>
            </a:r>
            <a:r>
              <a:rPr lang="ro-RO" dirty="0"/>
              <a:t>trece un fir subțire prim unul din slot-urile  de pe lateral și rotește bila până când firul ajunge în slot-ul din partea opusă</a:t>
            </a:r>
            <a:r>
              <a:rPr lang="en-US" dirty="0"/>
              <a:t>. </a:t>
            </a:r>
            <a:r>
              <a:rPr lang="ro-RO" dirty="0"/>
              <a:t>Trage de ambele capete ale firului și bila ar trebui să iasă.</a:t>
            </a:r>
            <a:endParaRPr lang="en-US" dirty="0"/>
          </a:p>
        </p:txBody>
      </p:sp>
      <p:pic>
        <p:nvPicPr>
          <p:cNvPr id="17" name="Picture 16" descr="A picture containing gear, food, light&#10;&#10;Description automatically generated">
            <a:extLst>
              <a:ext uri="{FF2B5EF4-FFF2-40B4-BE49-F238E27FC236}">
                <a16:creationId xmlns:a16="http://schemas.microsoft.com/office/drawing/2014/main" id="{D92A96B1-530D-4623-B934-E9FDAC23BD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07" t="1184" r="27741" b="17040"/>
          <a:stretch/>
        </p:blipFill>
        <p:spPr>
          <a:xfrm>
            <a:off x="4148237" y="2766026"/>
            <a:ext cx="1274910" cy="154118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FB1183-4F0D-4D5B-9F04-557C59A83BD4}"/>
              </a:ext>
            </a:extLst>
          </p:cNvPr>
          <p:cNvCxnSpPr>
            <a:cxnSpLocks/>
          </p:cNvCxnSpPr>
          <p:nvPr/>
        </p:nvCxnSpPr>
        <p:spPr>
          <a:xfrm flipV="1">
            <a:off x="3718707" y="3401692"/>
            <a:ext cx="1066985" cy="67844"/>
          </a:xfrm>
          <a:prstGeom prst="straightConnector1">
            <a:avLst/>
          </a:prstGeom>
          <a:ln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picture containing dark, food, light, black&#10;&#10;Description automatically generated">
            <a:extLst>
              <a:ext uri="{FF2B5EF4-FFF2-40B4-BE49-F238E27FC236}">
                <a16:creationId xmlns:a16="http://schemas.microsoft.com/office/drawing/2014/main" id="{0419A6C7-6310-4F39-812B-7EF5FC8AA9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450" t="12440" r="31177" b="31612"/>
          <a:stretch/>
        </p:blipFill>
        <p:spPr>
          <a:xfrm>
            <a:off x="7007654" y="5022989"/>
            <a:ext cx="1443118" cy="109772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C16E4C5-E36B-41CB-B25A-EAB0CA4A9EB7}"/>
              </a:ext>
            </a:extLst>
          </p:cNvPr>
          <p:cNvCxnSpPr/>
          <p:nvPr/>
        </p:nvCxnSpPr>
        <p:spPr>
          <a:xfrm flipH="1" flipV="1">
            <a:off x="7295321" y="4899016"/>
            <a:ext cx="242047" cy="28687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230DF08-6F3D-4A60-82CD-263C28DCD727}"/>
              </a:ext>
            </a:extLst>
          </p:cNvPr>
          <p:cNvCxnSpPr/>
          <p:nvPr/>
        </p:nvCxnSpPr>
        <p:spPr>
          <a:xfrm flipH="1" flipV="1">
            <a:off x="7966213" y="5786523"/>
            <a:ext cx="242047" cy="28687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720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3BE9D-4859-4CA3-892A-E4A0A5632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CLIPS</a:t>
            </a:r>
            <a:r>
              <a:rPr lang="ro-RO" dirty="0"/>
              <a:t>-uri pentru cabluri</a:t>
            </a:r>
            <a:r>
              <a:rPr lang="en-US" dirty="0"/>
              <a:t> (</a:t>
            </a:r>
            <a:r>
              <a:rPr lang="es-419" dirty="0"/>
              <a:t>49283)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7D7650B-6FDE-40E7-94A6-7B1A74F26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847" y="1230198"/>
            <a:ext cx="4578277" cy="5082601"/>
          </a:xfrm>
        </p:spPr>
        <p:txBody>
          <a:bodyPr/>
          <a:lstStyle/>
          <a:p>
            <a:r>
              <a:rPr lang="ro-RO" dirty="0"/>
              <a:t>Aceste clips-uri pentru cabluri fac managementul cablurilor mult mai ușor.</a:t>
            </a:r>
            <a:endParaRPr lang="en-US" dirty="0"/>
          </a:p>
          <a:p>
            <a:r>
              <a:rPr lang="ro-RO" dirty="0"/>
              <a:t>Doar un cablu poate fi introdus în fiecare clips.</a:t>
            </a:r>
            <a:endParaRPr lang="en-US" dirty="0"/>
          </a:p>
          <a:p>
            <a:r>
              <a:rPr lang="ro-RO" dirty="0"/>
              <a:t>Primești 1</a:t>
            </a:r>
            <a:r>
              <a:rPr lang="en-US" dirty="0"/>
              <a:t>2 clips </a:t>
            </a:r>
            <a:r>
              <a:rPr lang="ro-RO" dirty="0"/>
              <a:t>în setul </a:t>
            </a:r>
            <a:r>
              <a:rPr lang="en-US" dirty="0"/>
              <a:t>SPIKE Prime (2 </a:t>
            </a:r>
            <a:r>
              <a:rPr lang="ro-RO" dirty="0"/>
              <a:t>de fiecare culoare</a:t>
            </a:r>
            <a:r>
              <a:rPr lang="en-US" dirty="0"/>
              <a:t>in each color). </a:t>
            </a:r>
          </a:p>
          <a:p>
            <a:r>
              <a:rPr lang="ro-RO" dirty="0"/>
              <a:t>Î</a:t>
            </a:r>
            <a:r>
              <a:rPr lang="en-US" dirty="0"/>
              <a:t>n </a:t>
            </a:r>
            <a:r>
              <a:rPr lang="ro-RO" dirty="0"/>
              <a:t>setul </a:t>
            </a:r>
            <a:r>
              <a:rPr lang="en-US" dirty="0"/>
              <a:t>Robot Inventor, </a:t>
            </a:r>
            <a:r>
              <a:rPr lang="ro-RO" dirty="0"/>
              <a:t>primești </a:t>
            </a:r>
            <a:r>
              <a:rPr lang="en-US" dirty="0"/>
              <a:t>8 </a:t>
            </a:r>
            <a:r>
              <a:rPr lang="ro-RO" dirty="0"/>
              <a:t>într-o singură culoare turcoaz.</a:t>
            </a:r>
            <a:endParaRPr lang="en-US" dirty="0"/>
          </a:p>
          <a:p>
            <a:r>
              <a:rPr lang="ro-RO" dirty="0"/>
              <a:t>Poți utiliza clips-urile pentru identificarea diferitelor piese ale </a:t>
            </a:r>
            <a:r>
              <a:rPr lang="en-US" dirty="0"/>
              <a:t>robot</a:t>
            </a:r>
            <a:r>
              <a:rPr lang="ro-RO" dirty="0"/>
              <a:t>ului</a:t>
            </a:r>
            <a:r>
              <a:rPr lang="en-US" dirty="0"/>
              <a:t>. (e.g. </a:t>
            </a:r>
            <a:r>
              <a:rPr lang="ro-RO" dirty="0"/>
              <a:t>Motoarele mari pot fi verzi,</a:t>
            </a:r>
            <a:r>
              <a:rPr lang="en-US" dirty="0"/>
              <a:t> </a:t>
            </a:r>
            <a:r>
              <a:rPr lang="ro-RO" dirty="0"/>
              <a:t>motoarele medii pot fi roșii,</a:t>
            </a:r>
            <a:r>
              <a:rPr lang="en-US" dirty="0"/>
              <a:t> etc.)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C388D2-A908-4ABE-84C8-493B29324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BD45B4-3FF3-4E53-A29B-69E5F1D29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picture containing toy, clothespin, line, several&#10;&#10;Description automatically generated">
            <a:extLst>
              <a:ext uri="{FF2B5EF4-FFF2-40B4-BE49-F238E27FC236}">
                <a16:creationId xmlns:a16="http://schemas.microsoft.com/office/drawing/2014/main" id="{1CD208F7-6D85-5F49-87AA-3338732F6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2" y="1750126"/>
            <a:ext cx="4959736" cy="371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7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64E68-7E2C-45E2-A195-DDD45ED28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Roți</a:t>
            </a:r>
            <a:r>
              <a:rPr lang="en-US" dirty="0"/>
              <a:t> (</a:t>
            </a:r>
            <a:r>
              <a:rPr lang="es-419" dirty="0"/>
              <a:t>39367 and 49295)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7A750F-86CD-465E-A58C-1BF70A26F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1ABBA0-287C-4FB0-A30F-513C85D3B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7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C393A73-8AF1-44B7-95AB-A3B9F42D9E9D}"/>
              </a:ext>
            </a:extLst>
          </p:cNvPr>
          <p:cNvSpPr txBox="1">
            <a:spLocks/>
          </p:cNvSpPr>
          <p:nvPr/>
        </p:nvSpPr>
        <p:spPr>
          <a:xfrm>
            <a:off x="155087" y="1140006"/>
            <a:ext cx="5819685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Cauciucul de pe roata este turnat direct pe jantă. De aceea, cauciunul nu va aluneca de pe jantă, așa cum se întâmplă cu multe alte roți </a:t>
            </a:r>
            <a:r>
              <a:rPr lang="en-US" dirty="0"/>
              <a:t>LEGO.</a:t>
            </a:r>
            <a:endParaRPr lang="ro-RO" dirty="0"/>
          </a:p>
          <a:p>
            <a:pPr marL="0" indent="0">
              <a:buNone/>
            </a:pPr>
            <a:endParaRPr lang="en-US" dirty="0"/>
          </a:p>
          <a:p>
            <a:r>
              <a:rPr lang="ro-RO" dirty="0"/>
              <a:t>Roțile mici au dimensiunea</a:t>
            </a:r>
            <a:r>
              <a:rPr lang="en-US" dirty="0"/>
              <a:t> 56 X14 (</a:t>
            </a:r>
            <a:r>
              <a:rPr lang="ro-RO" dirty="0"/>
              <a:t>aceeași mărime ca roata din setul de bază </a:t>
            </a:r>
            <a:r>
              <a:rPr lang="en-US" dirty="0"/>
              <a:t>EV3 Core)</a:t>
            </a:r>
            <a:endParaRPr lang="ro-RO" dirty="0"/>
          </a:p>
          <a:p>
            <a:pPr marL="0" indent="0">
              <a:buNone/>
            </a:pPr>
            <a:endParaRPr lang="en-US" dirty="0"/>
          </a:p>
          <a:p>
            <a:r>
              <a:rPr lang="ro-RO" dirty="0"/>
              <a:t>Roțile mari au dimensiunea de 8</a:t>
            </a:r>
            <a:r>
              <a:rPr lang="en-US" dirty="0"/>
              <a:t>8 X 14</a:t>
            </a:r>
            <a:endParaRPr lang="ro-RO" dirty="0"/>
          </a:p>
          <a:p>
            <a:pPr marL="0" indent="0">
              <a:buNone/>
            </a:pPr>
            <a:endParaRPr lang="en-US" dirty="0"/>
          </a:p>
          <a:p>
            <a:r>
              <a:rPr lang="ro-RO" dirty="0"/>
              <a:t>Î</a:t>
            </a:r>
            <a:r>
              <a:rPr lang="en-US" dirty="0"/>
              <a:t>n </a:t>
            </a:r>
            <a:r>
              <a:rPr lang="ro-RO" dirty="0"/>
              <a:t> setul </a:t>
            </a:r>
            <a:r>
              <a:rPr lang="en-US" dirty="0"/>
              <a:t>Robot Inventor, </a:t>
            </a:r>
            <a:r>
              <a:rPr lang="ro-RO" dirty="0"/>
              <a:t>primești 6 roți cu dimensiunea </a:t>
            </a:r>
            <a:r>
              <a:rPr lang="en-US" dirty="0"/>
              <a:t>56X14</a:t>
            </a:r>
            <a:r>
              <a:rPr lang="ro-RO" dirty="0"/>
              <a:t>, toate negre</a:t>
            </a:r>
            <a:r>
              <a:rPr lang="en-US" dirty="0"/>
              <a:t> </a:t>
            </a:r>
            <a:endParaRPr lang="ro-RO" dirty="0"/>
          </a:p>
          <a:p>
            <a:pPr marL="0" indent="0">
              <a:buNone/>
            </a:pPr>
            <a:endParaRPr lang="en-US" dirty="0"/>
          </a:p>
          <a:p>
            <a:r>
              <a:rPr lang="ro-RO" dirty="0"/>
              <a:t>Î</a:t>
            </a:r>
            <a:r>
              <a:rPr lang="en-US" dirty="0"/>
              <a:t>n</a:t>
            </a:r>
            <a:r>
              <a:rPr lang="ro-RO" dirty="0"/>
              <a:t> setul </a:t>
            </a:r>
            <a:r>
              <a:rPr lang="en-US" dirty="0"/>
              <a:t>SPIKE Prime, </a:t>
            </a:r>
            <a:r>
              <a:rPr lang="ro-RO" dirty="0"/>
              <a:t>primești 4 roți </a:t>
            </a:r>
            <a:r>
              <a:rPr lang="en-US" dirty="0"/>
              <a:t>56 X14 tires </a:t>
            </a:r>
            <a:r>
              <a:rPr lang="ro-RO" dirty="0"/>
              <a:t>în setul de bază și încă 4 in setul extensie de </a:t>
            </a:r>
            <a:r>
              <a:rPr lang="en-US" dirty="0"/>
              <a:t>88 X 14</a:t>
            </a:r>
            <a:r>
              <a:rPr lang="ro-RO" dirty="0"/>
              <a:t>.</a:t>
            </a:r>
            <a:endParaRPr lang="en-US" dirty="0"/>
          </a:p>
        </p:txBody>
      </p:sp>
      <p:pic>
        <p:nvPicPr>
          <p:cNvPr id="8" name="Picture 7" descr="A picture containing object, clock, blue&#10;&#10;Description automatically generated">
            <a:extLst>
              <a:ext uri="{FF2B5EF4-FFF2-40B4-BE49-F238E27FC236}">
                <a16:creationId xmlns:a16="http://schemas.microsoft.com/office/drawing/2014/main" id="{FAD3CC52-F91A-E44E-A9A0-81056CDAC5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41" t="40444" r="29622"/>
          <a:stretch/>
        </p:blipFill>
        <p:spPr>
          <a:xfrm>
            <a:off x="6641547" y="3173493"/>
            <a:ext cx="1594825" cy="1727503"/>
          </a:xfrm>
          <a:prstGeom prst="rect">
            <a:avLst/>
          </a:prstGeom>
        </p:spPr>
      </p:pic>
      <p:pic>
        <p:nvPicPr>
          <p:cNvPr id="11" name="Picture 10" descr="A picture containing object, clock, blue&#10;&#10;Description automatically generated">
            <a:extLst>
              <a:ext uri="{FF2B5EF4-FFF2-40B4-BE49-F238E27FC236}">
                <a16:creationId xmlns:a16="http://schemas.microsoft.com/office/drawing/2014/main" id="{8500A4EA-1E16-1442-B1FE-E463AC52A9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41" r="29622" b="59556"/>
          <a:stretch/>
        </p:blipFill>
        <p:spPr>
          <a:xfrm>
            <a:off x="6641548" y="1485364"/>
            <a:ext cx="1594825" cy="117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71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B41D6-0B88-451B-91E7-E2A1AC49F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BEVEL GEAR (</a:t>
            </a:r>
            <a:r>
              <a:rPr lang="es-419" dirty="0"/>
              <a:t>46372) and DIFFERENTIAL Gear (65414)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23F96F2-D6CD-4A90-AA20-DD3FF53CF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9246" y="1140007"/>
            <a:ext cx="4477421" cy="1052476"/>
          </a:xfrm>
        </p:spPr>
        <p:txBody>
          <a:bodyPr>
            <a:normAutofit fontScale="92500" lnSpcReduction="10000"/>
          </a:bodyPr>
          <a:lstStyle/>
          <a:p>
            <a:r>
              <a:rPr lang="ro-RO" dirty="0"/>
              <a:t>Această toată dințată nouă cu 28 de dinți din setul </a:t>
            </a:r>
            <a:r>
              <a:rPr lang="en-US" dirty="0"/>
              <a:t>SPIKE Prime </a:t>
            </a:r>
            <a:r>
              <a:rPr lang="ro-RO" dirty="0"/>
              <a:t>oferă mai multe opțiuni în ceea ce privește transferul de energfie mecanică.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0DDD23-65E4-4D73-B44C-3A4C72FB8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C64547-4988-4A97-85F2-87A28D7E0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86E89B-3771-4D5F-829A-E32CE77C89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583" r="16912" b="56142"/>
          <a:stretch/>
        </p:blipFill>
        <p:spPr>
          <a:xfrm>
            <a:off x="1201525" y="1173182"/>
            <a:ext cx="2149337" cy="2255818"/>
          </a:xfrm>
          <a:prstGeom prst="rect">
            <a:avLst/>
          </a:prstGeom>
        </p:spPr>
      </p:pic>
      <p:pic>
        <p:nvPicPr>
          <p:cNvPr id="6" name="Picture 5" descr="A picture containing dark, light&#10;&#10;Description automatically generated">
            <a:extLst>
              <a:ext uri="{FF2B5EF4-FFF2-40B4-BE49-F238E27FC236}">
                <a16:creationId xmlns:a16="http://schemas.microsoft.com/office/drawing/2014/main" id="{3A595D49-C35D-FC44-AE6A-E79F0284A6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69" t="21677" r="39158" b="19116"/>
          <a:stretch/>
        </p:blipFill>
        <p:spPr>
          <a:xfrm>
            <a:off x="1091044" y="3556501"/>
            <a:ext cx="2452255" cy="2255818"/>
          </a:xfrm>
          <a:prstGeom prst="rect">
            <a:avLst/>
          </a:prstGeom>
        </p:spPr>
      </p:pic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4B7D214D-03CD-BC48-8539-DAFBBB068F75}"/>
              </a:ext>
            </a:extLst>
          </p:cNvPr>
          <p:cNvSpPr txBox="1">
            <a:spLocks/>
          </p:cNvSpPr>
          <p:nvPr/>
        </p:nvSpPr>
        <p:spPr>
          <a:xfrm>
            <a:off x="4572000" y="4006922"/>
            <a:ext cx="4477421" cy="10524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O nouă roată cu diferențial este disponibilă în setul </a:t>
            </a:r>
            <a:r>
              <a:rPr lang="en-US" dirty="0"/>
              <a:t>Robot Inventor</a:t>
            </a:r>
            <a:r>
              <a:rPr lang="ro-RO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029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66CA3-54B3-4E3F-A9F2-185664FF5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Alte elemente noi în ambele seturi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EC20E5-487B-4856-8BD3-E4DDE2556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2020 Prime Lessons (primelessons.org) CC-BY-NC-SA.  (Last edit: 12/14/2020)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5800F-A073-46E4-8B68-2A1053C1C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9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28A988B-B94A-44E5-8BD6-45D82D73A597}"/>
              </a:ext>
            </a:extLst>
          </p:cNvPr>
          <p:cNvSpPr txBox="1">
            <a:spLocks/>
          </p:cNvSpPr>
          <p:nvPr/>
        </p:nvSpPr>
        <p:spPr>
          <a:xfrm>
            <a:off x="155088" y="1140006"/>
            <a:ext cx="4017284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Placa de bază </a:t>
            </a:r>
            <a:r>
              <a:rPr lang="en-US" dirty="0"/>
              <a:t>Technic Base Plate 11X19X1 (</a:t>
            </a:r>
            <a:r>
              <a:rPr lang="es-419" dirty="0"/>
              <a:t>39369): </a:t>
            </a:r>
            <a:r>
              <a:rPr lang="ro-RO" dirty="0"/>
              <a:t>Plăcile de bază pot fi folosite prin crearea de modele stabile.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ro-RO" dirty="0"/>
              <a:t>Î</a:t>
            </a:r>
            <a:r>
              <a:rPr lang="en-US" dirty="0"/>
              <a:t>n SPIKE Prime, </a:t>
            </a:r>
            <a:r>
              <a:rPr lang="ro-RO" dirty="0"/>
              <a:t>este disponibilă pe galben și în </a:t>
            </a:r>
            <a:r>
              <a:rPr lang="en-US" dirty="0"/>
              <a:t>Robot Inventor, </a:t>
            </a:r>
            <a:r>
              <a:rPr lang="ro-RO" dirty="0"/>
              <a:t>este disponibil în turcoaz.</a:t>
            </a:r>
            <a:endParaRPr lang="en-US" dirty="0"/>
          </a:p>
          <a:p>
            <a:endParaRPr lang="en-US" dirty="0"/>
          </a:p>
          <a:p>
            <a:r>
              <a:rPr lang="en-US" dirty="0"/>
              <a:t>SPIKE Prime </a:t>
            </a:r>
            <a:r>
              <a:rPr lang="ro-RO" dirty="0"/>
              <a:t>vine de asemenea cu o piesă de legătură cu cruce pentru ax</a:t>
            </a:r>
            <a:r>
              <a:rPr lang="en-US" dirty="0"/>
              <a:t>(</a:t>
            </a:r>
            <a:r>
              <a:rPr lang="es-419" dirty="0"/>
              <a:t>39789):  </a:t>
            </a:r>
            <a:r>
              <a:rPr lang="ro-RO" dirty="0"/>
              <a:t>Aceasta permite constructorului să combine Lego Technic cu alte sisteme de cărămizi.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 descr="A picture containing indoor, remote, different, toy&#10;&#10;Description automatically generated">
            <a:extLst>
              <a:ext uri="{FF2B5EF4-FFF2-40B4-BE49-F238E27FC236}">
                <a16:creationId xmlns:a16="http://schemas.microsoft.com/office/drawing/2014/main" id="{06881190-C4D3-AD45-B553-D429A9A9B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6121" y="3710235"/>
            <a:ext cx="3150171" cy="2362628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D45E136-621F-2D42-82FB-E738A9730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89207" y="788504"/>
            <a:ext cx="4064000" cy="3048000"/>
          </a:xfrm>
        </p:spPr>
      </p:pic>
    </p:spTree>
    <p:extLst>
      <p:ext uri="{BB962C8B-B14F-4D97-AF65-F5344CB8AC3E}">
        <p14:creationId xmlns:p14="http://schemas.microsoft.com/office/powerpoint/2010/main" val="15790517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00000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owtoUse" id="{7DD8E111-BC3A-4444-A06C-BD4DCB2344B2}" vid="{5D8D2880-D206-C442-A283-BCAB763DE8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primelessons</Template>
  <TotalTime>830</TotalTime>
  <Words>933</Words>
  <Application>Microsoft Office PowerPoint</Application>
  <PresentationFormat>On-screen Show (4:3)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Gill Sans MT</vt:lpstr>
      <vt:lpstr>Helvetica Neue</vt:lpstr>
      <vt:lpstr>Wingdings 2</vt:lpstr>
      <vt:lpstr>Dividend</vt:lpstr>
      <vt:lpstr>Constructii ușoare cu Spike prime And ROBOT INVENTOR</vt:lpstr>
      <vt:lpstr>Factorul - forma pătrată</vt:lpstr>
      <vt:lpstr>Cadrele technic (39794 și 39790)</vt:lpstr>
      <vt:lpstr>Biscuit (39793)</vt:lpstr>
      <vt:lpstr>BALL and CASTOR (39370 and 52629)</vt:lpstr>
      <vt:lpstr>CLIPS-uri pentru cabluri (49283)</vt:lpstr>
      <vt:lpstr>Roți (39367 and 49295)</vt:lpstr>
      <vt:lpstr>BEVEL GEAR (46372) and DIFFERENTIAL Gear (65414)</vt:lpstr>
      <vt:lpstr>Alte elemente noi în ambele seturi</vt:lpstr>
      <vt:lpstr>De unde pot cumpăra aceste elemente?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management</dc:title>
  <dc:creator>Srinivasan Seshan</dc:creator>
  <cp:lastModifiedBy>marinela</cp:lastModifiedBy>
  <cp:revision>76</cp:revision>
  <dcterms:created xsi:type="dcterms:W3CDTF">2019-12-31T03:18:51Z</dcterms:created>
  <dcterms:modified xsi:type="dcterms:W3CDTF">2023-08-17T10:51:54Z</dcterms:modified>
</cp:coreProperties>
</file>

<file path=docProps/thumbnail.jpeg>
</file>